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8"/>
  </p:notesMasterIdLst>
  <p:handoutMasterIdLst>
    <p:handoutMasterId r:id="rId19"/>
  </p:handoutMasterIdLst>
  <p:sldIdLst>
    <p:sldId id="352" r:id="rId2"/>
    <p:sldId id="357" r:id="rId3"/>
    <p:sldId id="359" r:id="rId4"/>
    <p:sldId id="358" r:id="rId5"/>
    <p:sldId id="373" r:id="rId6"/>
    <p:sldId id="372" r:id="rId7"/>
    <p:sldId id="363" r:id="rId8"/>
    <p:sldId id="362" r:id="rId9"/>
    <p:sldId id="364" r:id="rId10"/>
    <p:sldId id="377" r:id="rId11"/>
    <p:sldId id="367" r:id="rId12"/>
    <p:sldId id="368" r:id="rId13"/>
    <p:sldId id="361" r:id="rId14"/>
    <p:sldId id="370" r:id="rId15"/>
    <p:sldId id="375" r:id="rId16"/>
    <p:sldId id="3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4443"/>
    <a:srgbClr val="084E4D"/>
    <a:srgbClr val="063E3D"/>
    <a:srgbClr val="003B40"/>
    <a:srgbClr val="1E8D9A"/>
    <a:srgbClr val="10727D"/>
    <a:srgbClr val="30A5B3"/>
    <a:srgbClr val="559BA5"/>
    <a:srgbClr val="337B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4CE2DB36-12EE-4973-A06F-B7A5FD7795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D4F8EE6-D95C-4AB1-9C90-7B0BFC75B2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CB5532-8349-4C9D-BCB7-D816DE40DDAD}" type="datetimeFigureOut">
              <a:rPr lang="nl-NL" smtClean="0"/>
              <a:t>19-11-2021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F430EA9-8E00-4400-8F12-86B6F93F347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CE1E13F-1161-455D-A843-796A111FA7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FEB50-132E-4B80-B2C1-D004F4431D8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05246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8CB7B-5FE7-B84E-88AA-9CE197E7398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785EA5-B948-2048-96AA-F2445F24B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626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785EA5-B948-2048-96AA-F2445F24BC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0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5BCDC-8170-E649-A049-319686C94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08B45-40BD-8149-800D-21751813C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A1FE4-02C9-1042-8555-A4F208C28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37403-A178-4E86-BD0F-D5B30F0324F2}" type="datetime1">
              <a:rPr lang="nl-NL" smtClean="0"/>
              <a:t>19-11-2021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6B5A7-D39A-6543-BF80-10AA426E6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80848"/>
            <a:ext cx="2743200" cy="234000"/>
          </a:xfrm>
          <a:prstGeom prst="rect">
            <a:avLst/>
          </a:prstGeom>
        </p:spPr>
        <p:txBody>
          <a:bodyPr/>
          <a:lstStyle/>
          <a:p>
            <a:fld id="{E6534B6E-0197-6243-BCF0-788530CAB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21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04442-F840-FB4B-883A-F65D2B2F0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BE8B0F-5F85-364F-B34E-895D749078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8B583-66B9-2541-9975-E9161C740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E8B2D-7695-4CF7-AA03-FE24EBAD99E7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0A226-949A-B84A-B5B9-96B1A78F9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4814" y="6459436"/>
            <a:ext cx="4114800" cy="2752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61180-DE87-3549-8D9C-ADB240136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2009"/>
            <a:ext cx="2743200" cy="234000"/>
          </a:xfrm>
          <a:prstGeom prst="rect">
            <a:avLst/>
          </a:prstGeom>
        </p:spPr>
        <p:txBody>
          <a:bodyPr/>
          <a:lstStyle/>
          <a:p>
            <a:fld id="{E6534B6E-0197-6243-BCF0-788530CAB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6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7E80DE-026D-9243-980E-5848F6E122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BB5140-BBF2-9D41-83C7-707C24E792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F02A5-EFBF-D242-8605-A253E699D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BA5-42EB-474D-8349-F1489B3F2035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B3997-49EB-2042-8C13-D7527FBE8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4814" y="6459436"/>
            <a:ext cx="4114800" cy="2752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A48F3-064B-7249-A920-6F4A4ADD0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2009"/>
            <a:ext cx="2743200" cy="234000"/>
          </a:xfrm>
          <a:prstGeom prst="rect">
            <a:avLst/>
          </a:prstGeom>
        </p:spPr>
        <p:txBody>
          <a:bodyPr/>
          <a:lstStyle/>
          <a:p>
            <a:fld id="{E6534B6E-0197-6243-BCF0-788530CAB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03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ADAED-CE3D-834E-B622-5659678AC0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6868" y="143958"/>
            <a:ext cx="9504556" cy="1007520"/>
          </a:xfrm>
        </p:spPr>
        <p:txBody>
          <a:bodyPr anchor="b"/>
          <a:lstStyle>
            <a:lvl1pPr algn="l">
              <a:defRPr sz="4400" b="1"/>
            </a:lvl1pPr>
          </a:lstStyle>
          <a:p>
            <a:r>
              <a:rPr lang="en-US"/>
              <a:t>edit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940066-C868-6A41-9D24-428678F2569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6868" y="17732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edit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861B9-C67A-C642-8C54-3CE29DE83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/>
            </a:lvl1pPr>
          </a:lstStyle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0C69F-8B2C-2A43-BE7D-2D713E09E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4814" y="6459436"/>
            <a:ext cx="4114800" cy="2752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BBC97-3748-994A-9F98-53073534A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80042"/>
            <a:ext cx="2743200" cy="234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fld id="{E6534B6E-0197-6243-BCF0-788530CAB1F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84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EB1E1-D8CC-7C4D-87A0-AFF07A787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E4457-8BF2-BA48-A47A-6216E3497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E6681-3D57-FC4C-9B03-1783FCC1D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C263B-1868-4723-8C59-45A1EA0ADB1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86D7A-17D8-934A-BC22-9FEB9C5CE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4814" y="6459436"/>
            <a:ext cx="4114800" cy="2752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4E624-0261-294E-A5BE-200D0A96E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2009"/>
            <a:ext cx="2743200" cy="234000"/>
          </a:xfrm>
          <a:prstGeom prst="rect">
            <a:avLst/>
          </a:prstGeom>
        </p:spPr>
        <p:txBody>
          <a:bodyPr/>
          <a:lstStyle/>
          <a:p>
            <a:fld id="{E6534B6E-0197-6243-BCF0-788530CAB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05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BA962-66C0-0545-9F8B-CFF9A515C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855E8-F821-ED43-B806-946ABAD2D7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893977-EBA2-664F-A278-66C0E2A3A9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E5FFE1-8F63-3C44-A296-CFBE0EBF6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1FE3-12CC-43D9-9AB5-62790130F7F0}" type="datetime1">
              <a:rPr lang="nl-NL" smtClean="0"/>
              <a:t>19-11-2021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C6CAA-08B4-B349-9817-2B0D3059D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4814" y="6459436"/>
            <a:ext cx="4114800" cy="2752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B7CFEC-F499-F34A-8D18-DFAB1BB52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2009"/>
            <a:ext cx="2743200" cy="234000"/>
          </a:xfrm>
          <a:prstGeom prst="rect">
            <a:avLst/>
          </a:prstGeom>
        </p:spPr>
        <p:txBody>
          <a:bodyPr/>
          <a:lstStyle/>
          <a:p>
            <a:fld id="{E6534B6E-0197-6243-BCF0-788530CAB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297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F667E-417E-6B41-AB38-765084665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28D40-6936-7A40-B0B4-BEAA278DF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1DF96-1C93-F442-9CFD-E3536B5BFE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62FEE-32E1-8946-B86E-8ECC65DA46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C49A13-7A49-714A-A358-EC64C3C742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CA68F4-2E1B-F446-80F9-3A2EF3C4E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516B6-8BF7-4560-B50B-D3C001D022F4}" type="datetime1">
              <a:rPr lang="nl-NL" smtClean="0"/>
              <a:t>19-11-2021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ED7EE1-6F9A-5F4A-BF97-C5D720F68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4814" y="6459436"/>
            <a:ext cx="4114800" cy="2752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4B8A9B-6ADB-EB46-9A0B-D02B34863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2009"/>
            <a:ext cx="2743200" cy="234000"/>
          </a:xfrm>
          <a:prstGeom prst="rect">
            <a:avLst/>
          </a:prstGeom>
        </p:spPr>
        <p:txBody>
          <a:bodyPr/>
          <a:lstStyle/>
          <a:p>
            <a:fld id="{E6534B6E-0197-6243-BCF0-788530CAB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579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3BD79-34DA-7247-B4DA-E3E73CE16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9F0DA7-118F-FB41-9850-869D87EA2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E0E87-0140-491A-9380-7200203E22B1}" type="datetime1">
              <a:rPr lang="nl-NL" smtClean="0"/>
              <a:t>19-11-2021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C9EAD-7898-AE44-A3A5-9F3527FDA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4814" y="6459436"/>
            <a:ext cx="4114800" cy="2752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AD3B39-1458-FC47-8335-D881FF94F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2009"/>
            <a:ext cx="2743200" cy="234000"/>
          </a:xfrm>
          <a:prstGeom prst="rect">
            <a:avLst/>
          </a:prstGeom>
        </p:spPr>
        <p:txBody>
          <a:bodyPr/>
          <a:lstStyle/>
          <a:p>
            <a:fld id="{E6534B6E-0197-6243-BCF0-788530CAB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790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C65FB4-BF78-3A4A-9BC9-79D841856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AE076-5E3A-4EE2-8171-31349DC01528}" type="datetime1">
              <a:rPr lang="nl-NL" smtClean="0"/>
              <a:t>19-11-2021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28E759-3EA1-144A-BB24-AD9D49161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4814" y="6459436"/>
            <a:ext cx="4114800" cy="2752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03DADE-B850-F84B-9082-F4E9FA538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2009"/>
            <a:ext cx="2743200" cy="234000"/>
          </a:xfrm>
          <a:prstGeom prst="rect">
            <a:avLst/>
          </a:prstGeom>
        </p:spPr>
        <p:txBody>
          <a:bodyPr/>
          <a:lstStyle/>
          <a:p>
            <a:fld id="{E6534B6E-0197-6243-BCF0-788530CAB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587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DABC-F308-B74C-B16F-F3F44C14A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B23F7-F1A9-0A41-A70C-1602B9CE9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6A26D2-9882-7045-A80D-975988CD6C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0B86E-1F3E-E34A-9C46-FEEDFD8F6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FC030-12B9-4E9F-8362-68BABF26A3EE}" type="datetime1">
              <a:rPr lang="nl-NL" smtClean="0"/>
              <a:t>19-11-2021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2A0CC4-BDE7-CF44-9388-EE1074804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4814" y="6459436"/>
            <a:ext cx="4114800" cy="2752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3911AC-354E-A948-A5A0-EB7B9317F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2009"/>
            <a:ext cx="2743200" cy="234000"/>
          </a:xfrm>
          <a:prstGeom prst="rect">
            <a:avLst/>
          </a:prstGeom>
        </p:spPr>
        <p:txBody>
          <a:bodyPr/>
          <a:lstStyle/>
          <a:p>
            <a:fld id="{E6534B6E-0197-6243-BCF0-788530CAB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58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0CCDA-64E9-6247-8A63-E8443BBC4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47AE5D-BF79-F74E-A973-682446904F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389B6A-783F-EF49-9063-157447AD8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D0D34F-ABF8-8A48-97E9-BF89ADE2C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E77B-C013-4A77-8C92-7E400DB400EC}" type="datetime1">
              <a:rPr lang="nl-NL" smtClean="0"/>
              <a:t>19-11-2021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EEDD72-E96A-1541-94B9-7BD6B226E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4814" y="6459436"/>
            <a:ext cx="4114800" cy="2752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61E8A-7BBD-4647-91A8-A1D1211C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2009"/>
            <a:ext cx="2743200" cy="234000"/>
          </a:xfrm>
          <a:prstGeom prst="rect">
            <a:avLst/>
          </a:prstGeom>
        </p:spPr>
        <p:txBody>
          <a:bodyPr/>
          <a:lstStyle/>
          <a:p>
            <a:fld id="{E6534B6E-0197-6243-BCF0-788530CAB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18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FD462B-7E87-0D47-AC85-96215A862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428" y="0"/>
            <a:ext cx="11599572" cy="974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Header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8D6A80-15C0-9646-8D22-3319E06761D3}"/>
              </a:ext>
            </a:extLst>
          </p:cNvPr>
          <p:cNvSpPr/>
          <p:nvPr userDrawn="1"/>
        </p:nvSpPr>
        <p:spPr>
          <a:xfrm>
            <a:off x="-24000" y="6328497"/>
            <a:ext cx="12240000" cy="53709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029423-FC8C-7048-BAA8-5A64C5697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2428" y="156787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2B640-105D-1941-A7BA-F1B29900F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92428" y="6461048"/>
            <a:ext cx="2802467" cy="273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7A65FB4-7E27-4814-AB7F-0CAC038A2BA1}" type="datetime1">
              <a:rPr lang="nl-NL" smtClean="0"/>
              <a:t>19-11-2021</a:t>
            </a:fld>
            <a:endParaRPr lang="en-US"/>
          </a:p>
        </p:txBody>
      </p:sp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58422E3-CB22-7C4E-B790-52258CADF35C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351810" y="6480529"/>
            <a:ext cx="2474655" cy="24302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D8DAABF-1213-E342-9DD2-3E3AD177384D}"/>
              </a:ext>
            </a:extLst>
          </p:cNvPr>
          <p:cNvCxnSpPr>
            <a:cxnSpLocks/>
          </p:cNvCxnSpPr>
          <p:nvPr userDrawn="1"/>
        </p:nvCxnSpPr>
        <p:spPr>
          <a:xfrm>
            <a:off x="352926" y="1245303"/>
            <a:ext cx="10755102" cy="0"/>
          </a:xfrm>
          <a:prstGeom prst="line">
            <a:avLst/>
          </a:prstGeom>
          <a:ln w="25400">
            <a:solidFill>
              <a:srgbClr val="003B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9BB06D80-FE83-DA49-9010-B63A3AB20114}"/>
              </a:ext>
            </a:extLst>
          </p:cNvPr>
          <p:cNvSpPr/>
          <p:nvPr userDrawn="1"/>
        </p:nvSpPr>
        <p:spPr>
          <a:xfrm>
            <a:off x="11302507" y="1218303"/>
            <a:ext cx="54000" cy="54000"/>
          </a:xfrm>
          <a:prstGeom prst="ellipse">
            <a:avLst/>
          </a:prstGeom>
          <a:solidFill>
            <a:srgbClr val="003B40"/>
          </a:solidFill>
          <a:ln w="15875">
            <a:solidFill>
              <a:srgbClr val="003B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7CA0E6E-E990-F14E-89DB-C50C191A8E89}"/>
              </a:ext>
            </a:extLst>
          </p:cNvPr>
          <p:cNvSpPr/>
          <p:nvPr userDrawn="1"/>
        </p:nvSpPr>
        <p:spPr>
          <a:xfrm>
            <a:off x="11550986" y="1218303"/>
            <a:ext cx="54000" cy="54000"/>
          </a:xfrm>
          <a:prstGeom prst="ellipse">
            <a:avLst/>
          </a:prstGeom>
          <a:solidFill>
            <a:srgbClr val="003B40"/>
          </a:solidFill>
          <a:ln w="15875">
            <a:solidFill>
              <a:srgbClr val="003B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15CACA4-CB23-E44A-97D2-EA1EB507386F}"/>
              </a:ext>
            </a:extLst>
          </p:cNvPr>
          <p:cNvSpPr/>
          <p:nvPr userDrawn="1"/>
        </p:nvSpPr>
        <p:spPr>
          <a:xfrm>
            <a:off x="11799465" y="1218303"/>
            <a:ext cx="54000" cy="54000"/>
          </a:xfrm>
          <a:prstGeom prst="ellipse">
            <a:avLst/>
          </a:prstGeom>
          <a:solidFill>
            <a:srgbClr val="003B40"/>
          </a:solidFill>
          <a:ln w="15875">
            <a:solidFill>
              <a:srgbClr val="003B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F8ACEED-A63E-6B47-8B10-5898B89E6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693800" y="6461048"/>
            <a:ext cx="2804400" cy="273600"/>
          </a:xfrm>
          <a:prstGeom prst="rect">
            <a:avLst/>
          </a:prstGeom>
        </p:spPr>
        <p:txBody>
          <a:bodyPr lIns="9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E6534B6E-0197-6243-BCF0-788530CAB1F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715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3B4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">
          <p15:clr>
            <a:srgbClr val="F26B43"/>
          </p15:clr>
        </p15:guide>
        <p15:guide id="2" pos="30">
          <p15:clr>
            <a:srgbClr val="F26B43"/>
          </p15:clr>
        </p15:guide>
        <p15:guide id="3" pos="7628">
          <p15:clr>
            <a:srgbClr val="F26B43"/>
          </p15:clr>
        </p15:guide>
        <p15:guide id="4" orient="horz" pos="429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anaconda.com/products/individua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320BA-747E-CE4E-BC95-19BAB3571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5846956" cy="100752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278703-B9EF-F242-9D12-4DDEB8B209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924B430-1A99-1A46-B9A4-77D2CDC844C9}"/>
              </a:ext>
            </a:extLst>
          </p:cNvPr>
          <p:cNvSpPr/>
          <p:nvPr/>
        </p:nvSpPr>
        <p:spPr>
          <a:xfrm>
            <a:off x="71717" y="-60385"/>
            <a:ext cx="12347275" cy="69183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CEBCC3-D5B1-A74A-812A-572E360C56FA}"/>
              </a:ext>
            </a:extLst>
          </p:cNvPr>
          <p:cNvSpPr/>
          <p:nvPr/>
        </p:nvSpPr>
        <p:spPr>
          <a:xfrm>
            <a:off x="1178944" y="425855"/>
            <a:ext cx="8652905" cy="1203426"/>
          </a:xfrm>
          <a:prstGeom prst="rect">
            <a:avLst/>
          </a:prstGeom>
          <a:solidFill>
            <a:srgbClr val="003B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90000" rtlCol="0" anchor="t" anchorCtr="0"/>
          <a:lstStyle/>
          <a:p>
            <a:r>
              <a:rPr lang="en-US" sz="4800">
                <a:latin typeface="+mj-lt"/>
                <a:cs typeface="Arial" panose="020B0604020202020204" pitchFamily="34" charset="0"/>
              </a:rPr>
              <a:t> </a:t>
            </a:r>
            <a:r>
              <a:rPr lang="en-US" sz="4000">
                <a:latin typeface="+mj-lt"/>
                <a:cs typeface="Arial" panose="020B0604020202020204" pitchFamily="34" charset="0"/>
              </a:rPr>
              <a:t>Datacation Day</a:t>
            </a:r>
            <a:endParaRPr lang="en-US" sz="4800">
              <a:latin typeface="+mj-lt"/>
              <a:cs typeface="Arial" panose="020B0604020202020204" pitchFamily="34" charset="0"/>
            </a:endParaRPr>
          </a:p>
          <a:p>
            <a:r>
              <a:rPr lang="en-US" sz="2400">
                <a:latin typeface="+mj-lt"/>
                <a:cs typeface="Arial" panose="020B0604020202020204" pitchFamily="34" charset="0"/>
              </a:rPr>
              <a:t>      Machine Learning Use Case: Brain Tumor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329B76-1284-2D4F-81C6-11849A2EE28C}"/>
              </a:ext>
            </a:extLst>
          </p:cNvPr>
          <p:cNvSpPr/>
          <p:nvPr/>
        </p:nvSpPr>
        <p:spPr>
          <a:xfrm>
            <a:off x="7377341" y="1168432"/>
            <a:ext cx="2476622" cy="19055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71CFEC-774C-1149-BBA6-310408CEF627}"/>
              </a:ext>
            </a:extLst>
          </p:cNvPr>
          <p:cNvSpPr/>
          <p:nvPr/>
        </p:nvSpPr>
        <p:spPr>
          <a:xfrm>
            <a:off x="7377344" y="2629903"/>
            <a:ext cx="762841" cy="3130459"/>
          </a:xfrm>
          <a:prstGeom prst="rect">
            <a:avLst/>
          </a:prstGeom>
          <a:solidFill>
            <a:srgbClr val="559B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08A29979-DA12-814F-93A8-244CBB066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8036" y="6015181"/>
            <a:ext cx="4123305" cy="592571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412DACC-F9B9-EF41-B4CF-19490CD54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7F63A-F3B5-4323-B75F-4A652BE97868}" type="datetime1">
              <a:rPr lang="nl-NL" smtClean="0"/>
              <a:t>19-11-2021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4F3E8F0-7958-1440-9931-0B68FAD87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t>1</a:t>
            </a:fld>
            <a:endParaRPr lang="en-US"/>
          </a:p>
        </p:txBody>
      </p:sp>
      <p:pic>
        <p:nvPicPr>
          <p:cNvPr id="16" name="Picture 6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3F19F19-A3F1-429F-B8F5-B409C18467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024" t="40526"/>
          <a:stretch/>
        </p:blipFill>
        <p:spPr>
          <a:xfrm>
            <a:off x="9933449" y="2860093"/>
            <a:ext cx="638437" cy="437811"/>
          </a:xfrm>
          <a:prstGeom prst="rect">
            <a:avLst/>
          </a:prstGeom>
        </p:spPr>
      </p:pic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673F5F8-FAB1-4DA1-B94A-261413F628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8943" y="1629281"/>
            <a:ext cx="6205859" cy="413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03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35813-617B-4A6C-AE0D-8499DA2967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Download GitHub Code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45E916-C697-45C9-B6AE-2DE86EF588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773238"/>
            <a:ext cx="3083931" cy="4056062"/>
          </a:xfrm>
        </p:spPr>
        <p:txBody>
          <a:bodyPr/>
          <a:lstStyle/>
          <a:p>
            <a:r>
              <a:rPr lang="en-GB"/>
              <a:t>Go to GitHub Desktop and in the File dropdown menu, select ‘Clone repository’.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AFC81-E8EC-4CCC-99C6-B20840A95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0E1CC9-F54D-4893-99BC-90728C457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E732D1-FA07-4E92-B9C4-DB22F5DE9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799" y="1694399"/>
            <a:ext cx="8087887" cy="3957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235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F030F-E85D-4CDF-9927-7FF4BE5E94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Download GitHub Code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3C2C6A-A2CD-4400-B80D-526C716E5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773238"/>
            <a:ext cx="5037778" cy="3736608"/>
          </a:xfrm>
        </p:spPr>
        <p:txBody>
          <a:bodyPr/>
          <a:lstStyle/>
          <a:p>
            <a:pPr algn="ctr"/>
            <a:r>
              <a:rPr lang="en-GB" b="1"/>
              <a:t>Choose local folder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Select the URL tab and enter the copied URL as the repository URL.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Select a folder on your local machine to download the GitHub Code to.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3BA85-518E-421D-85DB-253606DCC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BEB538-6307-4CDA-9A67-3A4264B4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E8FFF5-8FE9-46A7-B3A9-5D9FC3DCF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732" y="1823952"/>
            <a:ext cx="5779579" cy="358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157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97247-3CF9-46BA-A46E-EFF06053D4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Start Coding In Your Group Branch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2551FC-5870-4A70-8BE6-546DFC292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773238"/>
            <a:ext cx="3478609" cy="4017962"/>
          </a:xfrm>
        </p:spPr>
        <p:txBody>
          <a:bodyPr/>
          <a:lstStyle/>
          <a:p>
            <a:pPr algn="ctr"/>
            <a:r>
              <a:rPr lang="en-GB" b="1"/>
              <a:t>Select correct branch</a:t>
            </a:r>
          </a:p>
          <a:p>
            <a:r>
              <a:rPr lang="en-GB"/>
              <a:t>Move to your group branch using the ‘current branch’ dropdown menu.</a:t>
            </a:r>
          </a:p>
          <a:p>
            <a:pPr algn="ctr"/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41444-F482-409F-850C-FC8B4F6AA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68DD2D-D5DB-4AB6-8CAE-60D1BC4C1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59E6D9-3C44-4D27-8449-CE6F94C9B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1181" y="2156341"/>
            <a:ext cx="7465311" cy="290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974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08AC0-ECC2-4EAB-9242-9BE35B2828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Install Anaconda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C7B2FD-EA7D-414D-AE97-C47EBDCAB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773238"/>
            <a:ext cx="2802467" cy="4056062"/>
          </a:xfrm>
        </p:spPr>
        <p:txBody>
          <a:bodyPr/>
          <a:lstStyle/>
          <a:p>
            <a:r>
              <a:rPr lang="en-GB"/>
              <a:t>Go to </a:t>
            </a:r>
            <a:r>
              <a:rPr lang="en-GB">
                <a:hlinkClick r:id="rId2"/>
              </a:rPr>
              <a:t>https://www.anaconda.com/products/individual</a:t>
            </a:r>
            <a:r>
              <a:rPr lang="en-GB"/>
              <a:t> and Download Anaconda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8E9E5-234F-488C-A695-AF73CA684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CE367C-9076-4079-9C75-109B15CB2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053FE8-B2CE-4D9E-A678-2B57AE326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9335" y="1785938"/>
            <a:ext cx="8384348" cy="374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604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276B1-50F9-479A-9025-1BF2457B2C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Open </a:t>
            </a:r>
            <a:r>
              <a:rPr lang="en-GB" err="1"/>
              <a:t>Jupyter</a:t>
            </a:r>
            <a:r>
              <a:rPr lang="en-GB"/>
              <a:t> Notebook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AC6F4-75D8-413C-A165-8497985B9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445457-4979-44AF-AFF1-78F900E49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09A0BF-FC3D-488C-8F1D-FB77F942A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343" y="1646029"/>
            <a:ext cx="8191052" cy="4056062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FAB2E9AE-4309-4785-9165-90564401FF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773238"/>
            <a:ext cx="2802467" cy="40560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Open the Anaconda Navigator and launch </a:t>
            </a:r>
            <a:r>
              <a:rPr lang="en-GB" err="1"/>
              <a:t>Jupyter</a:t>
            </a:r>
            <a:r>
              <a:rPr lang="en-GB"/>
              <a:t> Notebook.</a:t>
            </a:r>
          </a:p>
          <a:p>
            <a:endParaRPr lang="en-GB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Navigate to the folder where you cloned the repository and start coding!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53792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66538-7A5E-4B04-B41A-92E74A463F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Timeline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928390-23DC-4CA4-B67E-7D288FDB0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773238"/>
            <a:ext cx="9144000" cy="425717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Now   – 12:00	Working on ML challenge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12:00 – 12:30	Lunch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12:30 – 13:30	Working on ML challenge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13:30 – 14:00	Presentation by Marcel </a:t>
            </a:r>
            <a:r>
              <a:rPr lang="en-GB" err="1"/>
              <a:t>Stoffels</a:t>
            </a:r>
            <a:endParaRPr lang="en-GB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14:00 – 14:30	Award ceremony</a:t>
            </a:r>
          </a:p>
          <a:p>
            <a:endParaRPr lang="en-GB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First read the complete challenge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Make an estimation of the time needed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If necessary, prioritize the exercises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385AB-B732-46A2-A37D-96137D2E3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4EF7AF-59EA-4C2B-A78E-BCCDD1AA7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187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76BDB-5314-40A8-9B5C-6A7EE911CB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Groups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AFDC4-69B5-4F0F-BD49-DA7E4391F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0034B3-B781-40BD-A80D-14B3DA4E0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B098AF-C484-4F58-9B00-6C225A051B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993"/>
          <a:stretch/>
        </p:blipFill>
        <p:spPr>
          <a:xfrm>
            <a:off x="2259794" y="2114356"/>
            <a:ext cx="7673561" cy="326389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16189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71ED8A-ECE5-4E4A-97D4-AFF8DCF191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Introduction</a:t>
            </a:r>
            <a:endParaRPr lang="en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DFE5010-4E35-4ED0-A126-576DDE0074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503607"/>
            <a:ext cx="7253439" cy="4557224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GB" b="1"/>
              <a:t>Use Case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Brain tumours are very common and destructive. They lead to a shorter life if not diagnosed early enough.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Detecting a brain tumour is critical for the survival chance of the patient.</a:t>
            </a:r>
          </a:p>
          <a:p>
            <a:pPr algn="ctr"/>
            <a:r>
              <a:rPr lang="en-GB" b="1"/>
              <a:t>The Challenge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In total, 101 measurements of the brain have been collected of over 60.000 patients.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These features include both numerical and categorical values.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The target variable indicates whether the patient has a brain tumour.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We would like to predict the target variable.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0F83BA2-F360-4D99-8511-94DFFD43B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DF2A4B9-72CE-4EFF-883E-AFF33ECA2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26" name="Picture 2" descr="How Dangerous Is Brain Surgery? 5 Types">
            <a:extLst>
              <a:ext uri="{FF2B5EF4-FFF2-40B4-BE49-F238E27FC236}">
                <a16:creationId xmlns:a16="http://schemas.microsoft.com/office/drawing/2014/main" id="{CBC619A3-A23A-4C4C-9063-8F83C6737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3751" y="1610824"/>
            <a:ext cx="3788470" cy="2574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5581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985F2-8CF1-4A1F-B5F9-AC8780ADA0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Data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DBCA9-23C4-453D-B07A-1B62DC90F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87DA2E-71A2-4A6F-A6FB-4AFA04688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5F48F9-7B55-4115-A792-578519C82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18" y="1486326"/>
            <a:ext cx="11926964" cy="440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5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5A825-7770-4259-86B8-DBB7C833DC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Data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E71406-CC7E-4BC5-B54F-60AE798642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773238"/>
            <a:ext cx="9144000" cy="4369654"/>
          </a:xfrm>
        </p:spPr>
        <p:txBody>
          <a:bodyPr/>
          <a:lstStyle/>
          <a:p>
            <a:pPr algn="ctr"/>
            <a:r>
              <a:rPr lang="en-GB" b="1"/>
              <a:t>Train and test 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The full dataset consists of 60590 patients, 101 feature columns and 1 target column.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This dataset is split in a train dataset ‘train_brain.csv’ and a test dataset ‘test_brain.csv’.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The target has been removed in the test dataset.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4ABDF-7DD2-4F29-9FE2-1693E09BA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0A10D-3C59-4B7F-85C0-973C07816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58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64927-CC77-4A73-81F9-844340B740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Business Case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01AD93-4F9D-4C62-B325-F238684E62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773238"/>
            <a:ext cx="9144000" cy="41195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The hospital needs help with deciding which patients qualify for further research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The goal: detecting as much brain tumours as possible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However, due to the current health care crisis, resources are limited: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GB"/>
              <a:t>Selecting everyone for further research is not feasible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GB"/>
              <a:t>Selecting patients without a tumour for further research is a waste of resources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The hospital is interested in a model that optimizes this selection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4032F-920D-4E5F-A6FE-2839203E7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B70238-1B6B-4C97-8215-5A4C66C91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342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E0F45-0BF2-4F7E-AE07-092872062F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Expected Result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E54338-55CF-4066-8E38-74DBAD4366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773238"/>
            <a:ext cx="10195932" cy="4157662"/>
          </a:xfrm>
        </p:spPr>
        <p:txBody>
          <a:bodyPr/>
          <a:lstStyle/>
          <a:p>
            <a:pPr algn="ctr"/>
            <a:r>
              <a:rPr lang="en-GB" b="1"/>
              <a:t>Model</a:t>
            </a:r>
          </a:p>
          <a:p>
            <a:r>
              <a:rPr lang="en-GB"/>
              <a:t>In this challenge, you will try out different Machine Learning models and Neural Networks. You will use the </a:t>
            </a:r>
            <a:r>
              <a:rPr lang="en-GB" i="1"/>
              <a:t>best</a:t>
            </a:r>
            <a:r>
              <a:rPr lang="en-GB"/>
              <a:t> model to predict whether patients have a brain tumour or not.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4188A-793D-4343-9CAF-6C683AE4F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95C17F-494B-43FF-99DC-79B85A475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409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65E0B-78F1-404F-BC23-9E7B95AB77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Technical Steps To Get Started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0F5721-1E70-4151-B9DB-9E2F430F87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609116"/>
            <a:ext cx="9144000" cy="4299314"/>
          </a:xfrm>
        </p:spPr>
        <p:txBody>
          <a:bodyPr/>
          <a:lstStyle/>
          <a:p>
            <a:pPr algn="ctr"/>
            <a:r>
              <a:rPr lang="en-GB" b="1"/>
              <a:t>GitHub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The train and test datasets and the Python script to begin the challenge are located in a GitHub repository.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You need a GitHub account to download these files.</a:t>
            </a:r>
          </a:p>
          <a:p>
            <a:pPr algn="ctr"/>
            <a:r>
              <a:rPr lang="en-GB" b="1"/>
              <a:t>GitHub Desktop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To easily download the files from GitHub to your laptop, we recommend using GitHub Desktop.</a:t>
            </a:r>
          </a:p>
          <a:p>
            <a:pPr algn="ctr"/>
            <a:r>
              <a:rPr lang="en-GB" b="1"/>
              <a:t>Anaconda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Install Anaconda to easily open </a:t>
            </a:r>
            <a:r>
              <a:rPr lang="en-GB" err="1"/>
              <a:t>Jupyter</a:t>
            </a:r>
            <a:r>
              <a:rPr lang="en-GB"/>
              <a:t> Notebook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733D6-288E-4A03-85BA-EAEAC43B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8BE59-0EA8-4E04-BEBE-9C2983B4F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04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E1E2A-EE50-4352-9B89-6D8DA6B962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GitHub Desktop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6478E7-171E-49CE-973A-2DF76FC17A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773238"/>
            <a:ext cx="4041317" cy="1556116"/>
          </a:xfrm>
        </p:spPr>
        <p:txBody>
          <a:bodyPr>
            <a:normAutofit/>
          </a:bodyPr>
          <a:lstStyle/>
          <a:p>
            <a:pPr algn="ctr"/>
            <a:r>
              <a:rPr lang="en-GB" b="1"/>
              <a:t>Download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Go to desktop.github.com and download GitHub Desktop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E8221-ACEF-4D7D-8D00-C971833DE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EA5B96-157E-4923-82CE-2CD13C632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7DC7B6-032E-409F-93C6-F9F2DF096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930" y="1836240"/>
            <a:ext cx="6911467" cy="338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582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C9D15-580E-4237-AF70-4ADD0AF487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Download GitHub Code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05F7C-6B4E-4165-BB25-C9AE6B0D6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B1CE-1543-4913-8589-93EA332D1581}" type="datetime1">
              <a:rPr lang="nl-NL" smtClean="0"/>
              <a:t>19-11-2021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7C2E9C-60D0-4BC3-8A0F-74F010ACC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34B6E-0197-6243-BCF0-788530CAB1FA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A02F6F-8663-4B20-966F-EB5E64848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0585" y="1723090"/>
            <a:ext cx="6840415" cy="383225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A4D72118-4A1A-4B91-AC06-BA45CD866E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68" y="1609116"/>
            <a:ext cx="3947532" cy="4299314"/>
          </a:xfrm>
        </p:spPr>
        <p:txBody>
          <a:bodyPr>
            <a:normAutofit/>
          </a:bodyPr>
          <a:lstStyle/>
          <a:p>
            <a:pPr algn="ctr"/>
            <a:r>
              <a:rPr lang="en-GB" b="1"/>
              <a:t>Repository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Go to github.com/</a:t>
            </a:r>
            <a:r>
              <a:rPr lang="en-GB" err="1"/>
              <a:t>DatacationBV</a:t>
            </a:r>
            <a:r>
              <a:rPr lang="en-GB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Go to the ‘Repositories’ tab.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Click on the </a:t>
            </a:r>
            <a:r>
              <a:rPr lang="en-GB" err="1"/>
              <a:t>DatacationDay</a:t>
            </a:r>
            <a:r>
              <a:rPr lang="en-GB"/>
              <a:t> repository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Copy the URL, this should be: ‘https://github.com/</a:t>
            </a:r>
            <a:r>
              <a:rPr lang="en-GB" err="1"/>
              <a:t>DatacationBV</a:t>
            </a:r>
            <a:r>
              <a:rPr lang="en-GB"/>
              <a:t>/</a:t>
            </a:r>
            <a:r>
              <a:rPr lang="en-GB" err="1"/>
              <a:t>DatacationDay</a:t>
            </a:r>
            <a:r>
              <a:rPr lang="en-GB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649956536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Datacation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37B83"/>
      </a:accent1>
      <a:accent2>
        <a:srgbClr val="06535C"/>
      </a:accent2>
      <a:accent3>
        <a:srgbClr val="30A5B3"/>
      </a:accent3>
      <a:accent4>
        <a:srgbClr val="66B3BD"/>
      </a:accent4>
      <a:accent5>
        <a:srgbClr val="095857"/>
      </a:accent5>
      <a:accent6>
        <a:srgbClr val="001E2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4" id="{3E21AAE9-229B-9E42-9EBD-CB7EC645961E}" vid="{D5A9C474-8B33-CB40-A0CF-41513333F30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587</Words>
  <Application>Microsoft Office PowerPoint</Application>
  <PresentationFormat>Widescreen</PresentationFormat>
  <Paragraphs>103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2_Office Theme</vt:lpstr>
      <vt:lpstr>PowerPoint Presentation</vt:lpstr>
      <vt:lpstr>Introduction</vt:lpstr>
      <vt:lpstr>Data</vt:lpstr>
      <vt:lpstr>Data</vt:lpstr>
      <vt:lpstr>Business Case</vt:lpstr>
      <vt:lpstr>Expected Result</vt:lpstr>
      <vt:lpstr>Technical Steps To Get Started</vt:lpstr>
      <vt:lpstr>GitHub Desktop</vt:lpstr>
      <vt:lpstr>Download GitHub Code</vt:lpstr>
      <vt:lpstr>Download GitHub Code</vt:lpstr>
      <vt:lpstr>Download GitHub Code</vt:lpstr>
      <vt:lpstr>Start Coding In Your Group Branch</vt:lpstr>
      <vt:lpstr>Install Anaconda</vt:lpstr>
      <vt:lpstr>Open Jupyter Notebook</vt:lpstr>
      <vt:lpstr>Timeline</vt:lpstr>
      <vt:lpstr>Groups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Ralf Zoetekouw</dc:creator>
  <cp:lastModifiedBy>Ralf Zoetekouw</cp:lastModifiedBy>
  <cp:revision>3</cp:revision>
  <dcterms:created xsi:type="dcterms:W3CDTF">2020-10-24T11:19:48Z</dcterms:created>
  <dcterms:modified xsi:type="dcterms:W3CDTF">2021-11-19T08:49:44Z</dcterms:modified>
</cp:coreProperties>
</file>

<file path=docProps/thumbnail.jpeg>
</file>